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8" r:id="rId3"/>
    <p:sldId id="263" r:id="rId4"/>
    <p:sldId id="257" r:id="rId5"/>
    <p:sldId id="259" r:id="rId6"/>
    <p:sldId id="265" r:id="rId7"/>
    <p:sldId id="266" r:id="rId8"/>
    <p:sldId id="260" r:id="rId9"/>
    <p:sldId id="267" r:id="rId10"/>
    <p:sldId id="268" r:id="rId11"/>
    <p:sldId id="275" r:id="rId12"/>
    <p:sldId id="264" r:id="rId13"/>
    <p:sldId id="269" r:id="rId14"/>
    <p:sldId id="273" r:id="rId15"/>
    <p:sldId id="261" r:id="rId16"/>
    <p:sldId id="270" r:id="rId17"/>
    <p:sldId id="271" r:id="rId18"/>
    <p:sldId id="272" r:id="rId19"/>
    <p:sldId id="262"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42" d="100"/>
          <a:sy n="142" d="100"/>
        </p:scale>
        <p:origin x="15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15-May-24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76678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15-May-24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2040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15-May-24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9182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15-May-24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470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15-May-24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9380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15-May-24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7751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15-May-24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6989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15-May-24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0602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15-May-24</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4930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15-May-24</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6510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15-May-24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4490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15-May-24</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419444233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Oval 40">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C3E08-7FCF-2058-3521-6064974EE7A3}"/>
              </a:ext>
            </a:extLst>
          </p:cNvPr>
          <p:cNvSpPr>
            <a:spLocks noGrp="1"/>
          </p:cNvSpPr>
          <p:nvPr>
            <p:ph type="ctrTitle"/>
          </p:nvPr>
        </p:nvSpPr>
        <p:spPr>
          <a:xfrm>
            <a:off x="2545517" y="1880089"/>
            <a:ext cx="3624471" cy="2577893"/>
          </a:xfrm>
        </p:spPr>
        <p:txBody>
          <a:bodyPr>
            <a:normAutofit/>
          </a:bodyPr>
          <a:lstStyle/>
          <a:p>
            <a:r>
              <a:rPr lang="en-US" sz="4200" dirty="0"/>
              <a:t>Really cool movie title</a:t>
            </a:r>
          </a:p>
        </p:txBody>
      </p:sp>
      <p:sp>
        <p:nvSpPr>
          <p:cNvPr id="3" name="Subtitle 2">
            <a:extLst>
              <a:ext uri="{FF2B5EF4-FFF2-40B4-BE49-F238E27FC236}">
                <a16:creationId xmlns:a16="http://schemas.microsoft.com/office/drawing/2014/main" id="{21C5B3F5-B40E-02CC-1B49-CD46B0E5EF6D}"/>
              </a:ext>
            </a:extLst>
          </p:cNvPr>
          <p:cNvSpPr>
            <a:spLocks noGrp="1"/>
          </p:cNvSpPr>
          <p:nvPr>
            <p:ph type="subTitle" idx="1"/>
          </p:nvPr>
        </p:nvSpPr>
        <p:spPr>
          <a:xfrm>
            <a:off x="2545517" y="4659433"/>
            <a:ext cx="3624471" cy="1093993"/>
          </a:xfrm>
        </p:spPr>
        <p:txBody>
          <a:bodyPr>
            <a:normAutofit fontScale="62500" lnSpcReduction="20000"/>
          </a:bodyPr>
          <a:lstStyle/>
          <a:p>
            <a:pPr>
              <a:lnSpc>
                <a:spcPct val="100000"/>
              </a:lnSpc>
            </a:pPr>
            <a:r>
              <a:rPr lang="en-US" sz="1900" b="1" dirty="0"/>
              <a:t>Brianna Beyer</a:t>
            </a:r>
          </a:p>
          <a:p>
            <a:pPr>
              <a:lnSpc>
                <a:spcPct val="100000"/>
              </a:lnSpc>
            </a:pPr>
            <a:r>
              <a:rPr lang="en-US" sz="1900" b="1" dirty="0"/>
              <a:t>Joshua Moe</a:t>
            </a:r>
          </a:p>
          <a:p>
            <a:pPr>
              <a:lnSpc>
                <a:spcPct val="100000"/>
              </a:lnSpc>
            </a:pPr>
            <a:r>
              <a:rPr lang="en-US" sz="1900" b="1" dirty="0"/>
              <a:t>Grant Samson</a:t>
            </a:r>
          </a:p>
          <a:p>
            <a:pPr>
              <a:lnSpc>
                <a:spcPct val="100000"/>
              </a:lnSpc>
            </a:pPr>
            <a:r>
              <a:rPr lang="en-US" sz="1900" b="1" dirty="0"/>
              <a:t>Tim barney</a:t>
            </a:r>
          </a:p>
        </p:txBody>
      </p:sp>
      <p:sp>
        <p:nvSpPr>
          <p:cNvPr id="43"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5"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48" name="Freeform: Shape 4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51" name="Group 50">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tx1"/>
          </a:solidFill>
        </p:grpSpPr>
        <p:sp>
          <p:nvSpPr>
            <p:cNvPr id="52" name="Freeform: Shape 51">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5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tx1"/>
          </a:solidFill>
        </p:grpSpPr>
        <p:sp>
          <p:nvSpPr>
            <p:cNvPr id="56" name="Freeform: Shape 5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2" name="Oval 61">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756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4" name="Picture 3" descr="A graph of a movie&#10;&#10;Description automatically generated">
            <a:extLst>
              <a:ext uri="{FF2B5EF4-FFF2-40B4-BE49-F238E27FC236}">
                <a16:creationId xmlns:a16="http://schemas.microsoft.com/office/drawing/2014/main" id="{77C2B691-010B-2DD6-C1D2-4A68CA91D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652" y="1913298"/>
            <a:ext cx="8628695" cy="3031404"/>
          </a:xfrm>
          <a:prstGeom prst="rect">
            <a:avLst/>
          </a:prstGeom>
          <a:ln>
            <a:solidFill>
              <a:schemeClr val="tx1"/>
            </a:solidFill>
          </a:ln>
        </p:spPr>
      </p:pic>
    </p:spTree>
    <p:extLst>
      <p:ext uri="{BB962C8B-B14F-4D97-AF65-F5344CB8AC3E}">
        <p14:creationId xmlns:p14="http://schemas.microsoft.com/office/powerpoint/2010/main" val="17888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5" name="Picture 4" descr="A graph with numbers and a line&#10;&#10;Description automatically generated">
            <a:extLst>
              <a:ext uri="{FF2B5EF4-FFF2-40B4-BE49-F238E27FC236}">
                <a16:creationId xmlns:a16="http://schemas.microsoft.com/office/drawing/2014/main" id="{CDD79C2E-F178-1385-A329-2AC076964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32" y="1690688"/>
            <a:ext cx="5852172" cy="4389129"/>
          </a:xfrm>
          <a:prstGeom prst="rect">
            <a:avLst/>
          </a:prstGeom>
        </p:spPr>
      </p:pic>
      <p:sp>
        <p:nvSpPr>
          <p:cNvPr id="6" name="TextBox 5">
            <a:extLst>
              <a:ext uri="{FF2B5EF4-FFF2-40B4-BE49-F238E27FC236}">
                <a16:creationId xmlns:a16="http://schemas.microsoft.com/office/drawing/2014/main" id="{DE7A5CE9-7DA8-AB0F-0E8D-EF2E02EED602}"/>
              </a:ext>
            </a:extLst>
          </p:cNvPr>
          <p:cNvSpPr txBox="1"/>
          <p:nvPr/>
        </p:nvSpPr>
        <p:spPr>
          <a:xfrm>
            <a:off x="7126941" y="2454091"/>
            <a:ext cx="398033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correlation coefficient between these two variables is 0.24, which is a weak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 look at the scatter plot, you can see that there are more movies in our data set that were released after about 1980.  There are also more movies that have a higher box office numbers.</a:t>
            </a:r>
          </a:p>
        </p:txBody>
      </p:sp>
      <p:pic>
        <p:nvPicPr>
          <p:cNvPr id="1026" name="Picture 2" descr="Movie Night Clip Art - Movie Night Image">
            <a:extLst>
              <a:ext uri="{FF2B5EF4-FFF2-40B4-BE49-F238E27FC236}">
                <a16:creationId xmlns:a16="http://schemas.microsoft.com/office/drawing/2014/main" id="{CC8FE18A-FFE3-2D9E-F171-992BD6442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112" y="365092"/>
            <a:ext cx="2415988" cy="170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116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63" name="Rectangle 736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a:xfrm>
            <a:off x="500875" y="471232"/>
            <a:ext cx="5217173" cy="1541410"/>
          </a:xfrm>
        </p:spPr>
        <p:txBody>
          <a:bodyPr anchor="t">
            <a:normAutofit/>
          </a:bodyPr>
          <a:lstStyle/>
          <a:p>
            <a:r>
              <a:rPr lang="en-US" dirty="0"/>
              <a:t>Rating Analysis: Metacritic vs. IMDb</a:t>
            </a:r>
            <a:endParaRPr lang="en-US"/>
          </a:p>
        </p:txBody>
      </p:sp>
      <p:sp>
        <p:nvSpPr>
          <p:cNvPr id="7365" name="Freeform: Shape 7364">
            <a:extLst>
              <a:ext uri="{FF2B5EF4-FFF2-40B4-BE49-F238E27FC236}">
                <a16:creationId xmlns:a16="http://schemas.microsoft.com/office/drawing/2014/main" id="{058E97B8-3278-4D63-89EC-C4580EF76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33412"/>
            <a:ext cx="1910252" cy="274628"/>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tx1"/>
          </a:solidFill>
          <a:ln w="25320" cap="flat">
            <a:noFill/>
            <a:prstDash val="solid"/>
            <a:miter/>
          </a:ln>
        </p:spPr>
        <p:txBody>
          <a:bodyPr rtlCol="0" anchor="ctr"/>
          <a:lstStyle/>
          <a:p>
            <a:endParaRPr lang="en-US" dirty="0"/>
          </a:p>
        </p:txBody>
      </p:sp>
      <p:sp>
        <p:nvSpPr>
          <p:cNvPr id="7367" name="Freeform: Shape 7366">
            <a:extLst>
              <a:ext uri="{FF2B5EF4-FFF2-40B4-BE49-F238E27FC236}">
                <a16:creationId xmlns:a16="http://schemas.microsoft.com/office/drawing/2014/main" id="{B0168936-CE5E-45A4-9FAA-820681A7B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68444"/>
            <a:ext cx="1910252" cy="274628"/>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tx1"/>
          </a:solidFill>
          <a:ln w="25320" cap="flat">
            <a:noFill/>
            <a:prstDash val="solid"/>
            <a:miter/>
          </a:ln>
        </p:spPr>
        <p:txBody>
          <a:bodyPr rtlCol="0" anchor="ctr"/>
          <a:lstStyle/>
          <a:p>
            <a:endParaRPr lang="en-US"/>
          </a:p>
        </p:txBody>
      </p:sp>
      <p:grpSp>
        <p:nvGrpSpPr>
          <p:cNvPr id="7369" name="Group 7368">
            <a:extLst>
              <a:ext uri="{FF2B5EF4-FFF2-40B4-BE49-F238E27FC236}">
                <a16:creationId xmlns:a16="http://schemas.microsoft.com/office/drawing/2014/main" id="{EB414A95-9CF6-4787-B6F4-736E75DFBB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3" y="4864099"/>
            <a:ext cx="2085971" cy="1993901"/>
            <a:chOff x="3121343" y="4864099"/>
            <a:chExt cx="2085971" cy="1993901"/>
          </a:xfrm>
          <a:solidFill>
            <a:schemeClr val="tx1"/>
          </a:solidFill>
        </p:grpSpPr>
        <p:sp>
          <p:nvSpPr>
            <p:cNvPr id="7370" name="Freeform: Shape 7369">
              <a:extLst>
                <a:ext uri="{FF2B5EF4-FFF2-40B4-BE49-F238E27FC236}">
                  <a16:creationId xmlns:a16="http://schemas.microsoft.com/office/drawing/2014/main" id="{3E55EDEC-1A3E-44D4-9F1C-5FAEB4823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371" name="Freeform: Shape 7370">
              <a:extLst>
                <a:ext uri="{FF2B5EF4-FFF2-40B4-BE49-F238E27FC236}">
                  <a16:creationId xmlns:a16="http://schemas.microsoft.com/office/drawing/2014/main" id="{AF352701-4D72-4D42-BED8-F30782F566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7372" name="Freeform: Shape 7371">
              <a:extLst>
                <a:ext uri="{FF2B5EF4-FFF2-40B4-BE49-F238E27FC236}">
                  <a16:creationId xmlns:a16="http://schemas.microsoft.com/office/drawing/2014/main" id="{FCE7DD15-248D-407F-9BBA-87DCEF3C9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7373" name="Freeform: Shape 7372">
              <a:extLst>
                <a:ext uri="{FF2B5EF4-FFF2-40B4-BE49-F238E27FC236}">
                  <a16:creationId xmlns:a16="http://schemas.microsoft.com/office/drawing/2014/main" id="{1F249086-A196-41DD-BC96-CA27D2C9E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374" name="Freeform: Shape 7373">
              <a:extLst>
                <a:ext uri="{FF2B5EF4-FFF2-40B4-BE49-F238E27FC236}">
                  <a16:creationId xmlns:a16="http://schemas.microsoft.com/office/drawing/2014/main" id="{0BF07749-D7D0-470F-9C12-E8D19EB1D3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7375" name="Freeform: Shape 7374">
              <a:extLst>
                <a:ext uri="{FF2B5EF4-FFF2-40B4-BE49-F238E27FC236}">
                  <a16:creationId xmlns:a16="http://schemas.microsoft.com/office/drawing/2014/main" id="{A05B1B7D-CE78-4677-BE51-133F4425E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376" name="Freeform: Shape 7375">
              <a:extLst>
                <a:ext uri="{FF2B5EF4-FFF2-40B4-BE49-F238E27FC236}">
                  <a16:creationId xmlns:a16="http://schemas.microsoft.com/office/drawing/2014/main" id="{76CEA59F-3271-46D6-9CBC-F7C8DED96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377" name="Freeform: Shape 7376">
              <a:extLst>
                <a:ext uri="{FF2B5EF4-FFF2-40B4-BE49-F238E27FC236}">
                  <a16:creationId xmlns:a16="http://schemas.microsoft.com/office/drawing/2014/main" id="{868256DC-CD27-4A4B-8A1B-E315CADF2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378" name="Freeform: Shape 7377">
              <a:extLst>
                <a:ext uri="{FF2B5EF4-FFF2-40B4-BE49-F238E27FC236}">
                  <a16:creationId xmlns:a16="http://schemas.microsoft.com/office/drawing/2014/main" id="{8B4D0082-FA6D-4E6D-BACC-89F32538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7379" name="Freeform: Shape 7378">
              <a:extLst>
                <a:ext uri="{FF2B5EF4-FFF2-40B4-BE49-F238E27FC236}">
                  <a16:creationId xmlns:a16="http://schemas.microsoft.com/office/drawing/2014/main" id="{D10D35FD-C3A9-4C0A-BC06-140E6D6F6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9525" cap="flat">
              <a:noFill/>
              <a:prstDash val="solid"/>
              <a:miter/>
            </a:ln>
          </p:spPr>
          <p:txBody>
            <a:bodyPr wrap="square" rtlCol="0" anchor="ctr">
              <a:noAutofit/>
            </a:bodyPr>
            <a:lstStyle/>
            <a:p>
              <a:endParaRPr lang="en-US"/>
            </a:p>
          </p:txBody>
        </p:sp>
        <p:sp>
          <p:nvSpPr>
            <p:cNvPr id="7380" name="Freeform: Shape 7379">
              <a:extLst>
                <a:ext uri="{FF2B5EF4-FFF2-40B4-BE49-F238E27FC236}">
                  <a16:creationId xmlns:a16="http://schemas.microsoft.com/office/drawing/2014/main" id="{24A8F3F5-01DB-4D7F-865A-A033D7653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9525" cap="flat">
              <a:noFill/>
              <a:prstDash val="solid"/>
              <a:miter/>
            </a:ln>
          </p:spPr>
          <p:txBody>
            <a:bodyPr wrap="square" rtlCol="0" anchor="ctr">
              <a:noAutofit/>
            </a:bodyPr>
            <a:lstStyle/>
            <a:p>
              <a:endParaRPr lang="en-US"/>
            </a:p>
          </p:txBody>
        </p:sp>
        <p:sp>
          <p:nvSpPr>
            <p:cNvPr id="7381" name="Freeform: Shape 7380">
              <a:extLst>
                <a:ext uri="{FF2B5EF4-FFF2-40B4-BE49-F238E27FC236}">
                  <a16:creationId xmlns:a16="http://schemas.microsoft.com/office/drawing/2014/main" id="{B269D5FA-3DC7-4503-A9AC-DB43F5AA2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9525" cap="flat">
              <a:noFill/>
              <a:prstDash val="solid"/>
              <a:miter/>
            </a:ln>
          </p:spPr>
          <p:txBody>
            <a:bodyPr wrap="square" rtlCol="0" anchor="ctr">
              <a:noAutofit/>
            </a:bodyPr>
            <a:lstStyle/>
            <a:p>
              <a:endParaRPr lang="en-US"/>
            </a:p>
          </p:txBody>
        </p:sp>
        <p:sp>
          <p:nvSpPr>
            <p:cNvPr id="7382" name="Freeform: Shape 7381">
              <a:extLst>
                <a:ext uri="{FF2B5EF4-FFF2-40B4-BE49-F238E27FC236}">
                  <a16:creationId xmlns:a16="http://schemas.microsoft.com/office/drawing/2014/main" id="{FEB6DAF0-32D8-49F4-AE4A-0278A314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7170" name="Picture 2" descr="Cinema projector and film strip Royalty Free Vector Image">
            <a:extLst>
              <a:ext uri="{FF2B5EF4-FFF2-40B4-BE49-F238E27FC236}">
                <a16:creationId xmlns:a16="http://schemas.microsoft.com/office/drawing/2014/main" id="{985341F5-5B5D-7620-AC90-251B1ADB20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429"/>
          <a:stretch/>
        </p:blipFill>
        <p:spPr bwMode="auto">
          <a:xfrm>
            <a:off x="2442166" y="2564346"/>
            <a:ext cx="3913180" cy="10927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AEF9C35-DEDC-034E-A09B-CB8020EC8ED5}"/>
              </a:ext>
            </a:extLst>
          </p:cNvPr>
          <p:cNvSpPr>
            <a:spLocks noGrp="1"/>
          </p:cNvSpPr>
          <p:nvPr>
            <p:ph idx="1"/>
          </p:nvPr>
        </p:nvSpPr>
        <p:spPr>
          <a:xfrm>
            <a:off x="6234868" y="1130845"/>
            <a:ext cx="5217173" cy="5085699"/>
          </a:xfrm>
        </p:spPr>
        <p:txBody>
          <a:bodyPr>
            <a:normAutofit/>
          </a:bodyPr>
          <a:lstStyle/>
          <a:p>
            <a:r>
              <a:rPr lang="en-US" sz="2400" dirty="0"/>
              <a:t>Meta vs IMDb</a:t>
            </a:r>
          </a:p>
          <a:p>
            <a:pPr lvl="1"/>
            <a:r>
              <a:rPr lang="en-US" sz="1800" dirty="0"/>
              <a:t>IMDb is mainly used to see what the general audience think about movies. It is used to see what other people think about movies.</a:t>
            </a:r>
          </a:p>
          <a:p>
            <a:pPr lvl="1"/>
            <a:r>
              <a:rPr lang="en-US" sz="1800" dirty="0"/>
              <a:t>Metacritic on the other hand collects other revies and using their own algorithm and equation to consolidate them into an overall score. Metacritic can make it easy to compare professional and user reviews next to each other.</a:t>
            </a:r>
          </a:p>
          <a:p>
            <a:r>
              <a:rPr lang="en-US" sz="2200" dirty="0"/>
              <a:t>Looking at the bar graphs, you’ll see that none of the comparisons between Meta and IMDb overlap.</a:t>
            </a:r>
          </a:p>
        </p:txBody>
      </p:sp>
    </p:spTree>
    <p:extLst>
      <p:ext uri="{BB962C8B-B14F-4D97-AF65-F5344CB8AC3E}">
        <p14:creationId xmlns:p14="http://schemas.microsoft.com/office/powerpoint/2010/main" val="33845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Rating Analysis: Metacritic vs. IMDb</a:t>
            </a:r>
          </a:p>
        </p:txBody>
      </p:sp>
      <p:pic>
        <p:nvPicPr>
          <p:cNvPr id="7" name="Picture 6" descr="A graph of a movie&#10;&#10;Description automatically generated">
            <a:extLst>
              <a:ext uri="{FF2B5EF4-FFF2-40B4-BE49-F238E27FC236}">
                <a16:creationId xmlns:a16="http://schemas.microsoft.com/office/drawing/2014/main" id="{EBAA1801-5643-3C84-BED0-DC4E3D43F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21559"/>
            <a:ext cx="4804974" cy="2414882"/>
          </a:xfrm>
          <a:prstGeom prst="rect">
            <a:avLst/>
          </a:prstGeom>
          <a:ln>
            <a:solidFill>
              <a:schemeClr val="tx1"/>
            </a:solidFill>
          </a:ln>
        </p:spPr>
      </p:pic>
      <p:pic>
        <p:nvPicPr>
          <p:cNvPr id="9" name="Picture 8">
            <a:extLst>
              <a:ext uri="{FF2B5EF4-FFF2-40B4-BE49-F238E27FC236}">
                <a16:creationId xmlns:a16="http://schemas.microsoft.com/office/drawing/2014/main" id="{965FAE80-49E8-6FE0-2FBE-0FFE89830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8813" y="2245442"/>
            <a:ext cx="5021152" cy="2367115"/>
          </a:xfrm>
          <a:prstGeom prst="rect">
            <a:avLst/>
          </a:prstGeom>
          <a:ln>
            <a:solidFill>
              <a:schemeClr val="tx1"/>
            </a:solidFill>
          </a:ln>
        </p:spPr>
      </p:pic>
      <p:sp>
        <p:nvSpPr>
          <p:cNvPr id="3" name="TextBox 2">
            <a:extLst>
              <a:ext uri="{FF2B5EF4-FFF2-40B4-BE49-F238E27FC236}">
                <a16:creationId xmlns:a16="http://schemas.microsoft.com/office/drawing/2014/main" id="{5EB7CAD2-6CB4-B8C2-6441-EF367D980EA0}"/>
              </a:ext>
            </a:extLst>
          </p:cNvPr>
          <p:cNvSpPr txBox="1"/>
          <p:nvPr/>
        </p:nvSpPr>
        <p:spPr>
          <a:xfrm>
            <a:off x="2431676" y="5267534"/>
            <a:ext cx="7328647" cy="646331"/>
          </a:xfrm>
          <a:prstGeom prst="rect">
            <a:avLst/>
          </a:prstGeom>
          <a:noFill/>
        </p:spPr>
        <p:txBody>
          <a:bodyPr wrap="square" rtlCol="0">
            <a:spAutoFit/>
          </a:bodyPr>
          <a:lstStyle/>
          <a:p>
            <a:pPr marL="285750" indent="-285750">
              <a:buFont typeface="Arial" panose="020B0604020202020204" pitchFamily="34" charset="0"/>
              <a:buChar char="•"/>
            </a:pPr>
            <a:r>
              <a:rPr lang="en-US" dirty="0"/>
              <a:t>Highest Metacritic rated movie is “American Graffiti”, and the highest IMDb rated movie is “O.J.: Made in America”.</a:t>
            </a:r>
          </a:p>
        </p:txBody>
      </p:sp>
    </p:spTree>
    <p:extLst>
      <p:ext uri="{BB962C8B-B14F-4D97-AF65-F5344CB8AC3E}">
        <p14:creationId xmlns:p14="http://schemas.microsoft.com/office/powerpoint/2010/main" val="385672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Rating Analysis: Metacritic vs. IMDb</a:t>
            </a:r>
          </a:p>
        </p:txBody>
      </p:sp>
      <p:pic>
        <p:nvPicPr>
          <p:cNvPr id="7" name="Picture 6">
            <a:extLst>
              <a:ext uri="{FF2B5EF4-FFF2-40B4-BE49-F238E27FC236}">
                <a16:creationId xmlns:a16="http://schemas.microsoft.com/office/drawing/2014/main" id="{EBAA1801-5643-3C84-BED0-DC4E3D43FA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2324482"/>
            <a:ext cx="4804974" cy="2209034"/>
          </a:xfrm>
          <a:prstGeom prst="rect">
            <a:avLst/>
          </a:prstGeom>
          <a:ln>
            <a:solidFill>
              <a:schemeClr val="tx1"/>
            </a:solidFill>
          </a:ln>
        </p:spPr>
      </p:pic>
      <p:pic>
        <p:nvPicPr>
          <p:cNvPr id="9" name="Picture 8">
            <a:extLst>
              <a:ext uri="{FF2B5EF4-FFF2-40B4-BE49-F238E27FC236}">
                <a16:creationId xmlns:a16="http://schemas.microsoft.com/office/drawing/2014/main" id="{965FAE80-49E8-6FE0-2FBE-0FFE89830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4978" y="2325084"/>
            <a:ext cx="5148822" cy="2207831"/>
          </a:xfrm>
          <a:prstGeom prst="rect">
            <a:avLst/>
          </a:prstGeom>
          <a:ln>
            <a:solidFill>
              <a:schemeClr val="tx1"/>
            </a:solidFill>
          </a:ln>
        </p:spPr>
      </p:pic>
      <p:sp>
        <p:nvSpPr>
          <p:cNvPr id="4" name="TextBox 3">
            <a:extLst>
              <a:ext uri="{FF2B5EF4-FFF2-40B4-BE49-F238E27FC236}">
                <a16:creationId xmlns:a16="http://schemas.microsoft.com/office/drawing/2014/main" id="{8CB2C761-8316-8A1D-47F1-5C2EC5621C7C}"/>
              </a:ext>
            </a:extLst>
          </p:cNvPr>
          <p:cNvSpPr txBox="1"/>
          <p:nvPr/>
        </p:nvSpPr>
        <p:spPr>
          <a:xfrm>
            <a:off x="2727512" y="5224182"/>
            <a:ext cx="673697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lowest Metacritic rated movie is “Caddyshack II”, and the lowest IMDb rated movie is “Manos: The Hands of Fate”.</a:t>
            </a:r>
          </a:p>
        </p:txBody>
      </p:sp>
    </p:spTree>
    <p:extLst>
      <p:ext uri="{BB962C8B-B14F-4D97-AF65-F5344CB8AC3E}">
        <p14:creationId xmlns:p14="http://schemas.microsoft.com/office/powerpoint/2010/main" val="3534857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57" name="Oval 2056">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inema and 3d movie advertising background in cartoon style. #1521047 |  Clipart.com">
            <a:extLst>
              <a:ext uri="{FF2B5EF4-FFF2-40B4-BE49-F238E27FC236}">
                <a16:creationId xmlns:a16="http://schemas.microsoft.com/office/drawing/2014/main" id="{51E78644-C860-A6E0-709D-11FEB90FE3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9471" y="941355"/>
            <a:ext cx="2601592" cy="2601592"/>
          </a:xfrm>
          <a:prstGeom prst="rect">
            <a:avLst/>
          </a:prstGeom>
          <a:noFill/>
          <a:extLst>
            <a:ext uri="{909E8E84-426E-40DD-AFC4-6F175D3DCCD1}">
              <a14:hiddenFill xmlns:a14="http://schemas.microsoft.com/office/drawing/2010/main">
                <a:solidFill>
                  <a:srgbClr val="FFFFFF"/>
                </a:solidFill>
              </a14:hiddenFill>
            </a:ext>
          </a:extLst>
        </p:spPr>
      </p:pic>
      <p:grpSp>
        <p:nvGrpSpPr>
          <p:cNvPr id="2059" name="Group 2058">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2060" name="Oval 2059">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063" name="Oval 2062">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a:xfrm>
            <a:off x="702591" y="3404608"/>
            <a:ext cx="3520789" cy="2666087"/>
          </a:xfrm>
        </p:spPr>
        <p:txBody>
          <a:bodyPr>
            <a:normAutofit/>
          </a:bodyPr>
          <a:lstStyle/>
          <a:p>
            <a:pPr algn="ctr"/>
            <a:r>
              <a:rPr lang="en-US" sz="4100"/>
              <a:t>Runtime/Year Analysis</a:t>
            </a:r>
          </a:p>
        </p:txBody>
      </p:sp>
      <p:grpSp>
        <p:nvGrpSpPr>
          <p:cNvPr id="2065"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2066" name="Freeform: Shape 2065">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069"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2070" name="Freeform: Shape 2069">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71" name="Freeform: Shape 2070">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2" name="Freeform: Shape 2071">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3" name="Freeform: Shape 2072">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4" name="Freeform: Shape 2073">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5" name="Freeform: Shape 2074">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7" name="Freeform: Shape 2076">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78" name="Freeform: Shape 2077">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0" name="Freeform: Shape 2079">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1" name="Freeform: Shape 2080">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3" name="Freeform: Shape 2082">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4" name="Freeform: Shape 2083">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5" name="Freeform: Shape 2084">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6" name="Freeform: Shape 2085">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7" name="Freeform: Shape 2086">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8" name="Freeform: Shape 2087">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9" name="Freeform: Shape 2088">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0" name="Freeform: Shape 2089">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1" name="Freeform: Shape 2090">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2" name="Freeform: Shape 2091">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3" name="Freeform: Shape 2092">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4" name="Freeform: Shape 2093">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6" name="Freeform: Shape 2095">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7" name="Freeform: Shape 2096">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8" name="Freeform: Shape 2097">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9" name="Freeform: Shape 2098">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0" name="Freeform: Shape 2099">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1" name="Freeform: Shape 2100">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3" name="Freeform: Shape 2102">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4" name="Freeform: Shape 2103">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5" name="Freeform: Shape 2104">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6" name="Freeform: Shape 2105">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7" name="Freeform: Shape 2106">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8" name="Freeform: Shape 2107">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9" name="Freeform: Shape 2108">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0" name="Freeform: Shape 2109">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1" name="Freeform: Shape 2110">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2" name="Freeform: Shape 2111">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13" name="Freeform: Shape 2112">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4" name="Freeform: Shape 2113">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5" name="Freeform: Shape 2114">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6" name="Freeform: Shape 2115">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7" name="Freeform: Shape 2116">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8" name="Freeform: Shape 2117">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9" name="Freeform: Shape 2118">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0" name="Freeform: Shape 2119">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1" name="Freeform: Shape 2120">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22" name="Freeform: Shape 2121">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3" name="Freeform: Shape 2122">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124" name="Freeform: Shape 2123">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5" name="Freeform: Shape 2124">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6" name="Freeform: Shape 2125">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7" name="Freeform: Shape 2126">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28" name="Freeform: Shape 2127">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9" name="Freeform: Shape 2128">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30" name="Freeform: Shape 2129">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1" name="Freeform: Shape 2130">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2" name="Freeform: Shape 2131">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3" name="Freeform: Shape 2132">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4" name="Freeform: Shape 2133">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5" name="Freeform: Shape 2134">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36" name="Freeform: Shape 2135">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7" name="Freeform: Shape 2136">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8" name="Freeform: Shape 2137">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9" name="Freeform: Shape 2138">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40" name="Freeform: Shape 2139">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1" name="Freeform: Shape 2140">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42" name="Freeform: Shape 2141">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3" name="Freeform: Shape 2142">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4" name="Freeform: Shape 2143">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5" name="Freeform: Shape 2144">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46" name="Freeform: Shape 2145">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7" name="Freeform: Shape 2146">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48" name="Freeform: Shape 2147">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9" name="Freeform: Shape 2148">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0" name="Freeform: Shape 2149">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1" name="Freeform: Shape 2150">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52" name="Freeform: Shape 2151">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3" name="Freeform: Shape 2152">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54" name="Freeform: Shape 2153">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5" name="Freeform: Shape 2154">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6" name="Freeform: Shape 2155">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7" name="Freeform: Shape 2156">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8" name="Freeform: Shape 2157">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9" name="Freeform: Shape 2158">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60" name="Freeform: Shape 2159">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1" name="Freeform: Shape 2160">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62" name="Freeform: Shape 2161">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63" name="Freeform: Shape 2162">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4" name="Freeform: Shape 2163">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5" name="Freeform: Shape 2164">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6" name="Freeform: Shape 2165">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67" name="Freeform: Shape 2166">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8" name="Freeform: Shape 2167">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69" name="Freeform: Shape 2168">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0" name="Freeform: Shape 2169">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1" name="Freeform: Shape 2170">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2" name="Freeform: Shape 2171">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3" name="Freeform: Shape 2172">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4" name="Freeform: Shape 2173">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5" name="Freeform: Shape 2174">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6" name="Freeform: Shape 2175">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7" name="Freeform: Shape 2176">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8" name="Freeform: Shape 2177">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9" name="Freeform: Shape 2178">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0" name="Freeform: Shape 2179">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1" name="Freeform: Shape 2180">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2" name="Freeform: Shape 2181">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83" name="Freeform: Shape 2182">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4" name="Freeform: Shape 2183">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5" name="Freeform: Shape 2184">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6" name="Freeform: Shape 2185">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7" name="Freeform: Shape 2186">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8" name="Freeform: Shape 2187">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9" name="Freeform: Shape 2188">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0" name="Freeform: Shape 2189">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1" name="Freeform: Shape 2190">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2" name="Freeform: Shape 2191">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3" name="Freeform: Shape 2192">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4" name="Freeform: Shape 2193">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5" name="Freeform: Shape 2194">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6" name="Freeform: Shape 2195">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7" name="Freeform: Shape 2196">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98" name="Freeform: Shape 2197">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9" name="Freeform: Shape 2198">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0" name="Freeform: Shape 2199">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1" name="Freeform: Shape 2200">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02" name="Freeform: Shape 2201">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3" name="Freeform: Shape 2202">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4" name="Freeform: Shape 2203">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5" name="Freeform: Shape 2204">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06" name="Freeform: Shape 2205">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7" name="Freeform: Shape 2206">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208" name="Freeform: Shape 2207">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09" name="Freeform: Shape 2208">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0" name="Freeform: Shape 2209">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1" name="Freeform: Shape 2210">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2" name="Freeform: Shape 2211">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3" name="Freeform: Shape 2212">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14" name="Freeform: Shape 2213">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15" name="Freeform: Shape 2214">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6" name="Freeform: Shape 2215">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7" name="Freeform: Shape 2216">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8" name="Freeform: Shape 2217">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9" name="Freeform: Shape 2218">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0" name="Freeform: Shape 2219">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1" name="Freeform: Shape 2220">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2" name="Freeform: Shape 2221">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3" name="Freeform: Shape 2222">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24" name="Freeform: Shape 2223">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5" name="Freeform: Shape 2224">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6" name="Freeform: Shape 2225">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7" name="Freeform: Shape 2226">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8" name="Freeform: Shape 2227">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9" name="Freeform: Shape 2228">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30" name="Freeform: Shape 2229">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1" name="Freeform: Shape 2230">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32" name="Freeform: Shape 2231">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3" name="Freeform: Shape 2232">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4" name="Freeform: Shape 2233">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5" name="Freeform: Shape 2234">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36" name="Freeform: Shape 2235">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7" name="Freeform: Shape 2236">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38" name="Freeform: Shape 2237">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E82C0067-E92B-0C86-39DC-DE4B5AA71003}"/>
              </a:ext>
            </a:extLst>
          </p:cNvPr>
          <p:cNvSpPr>
            <a:spLocks noGrp="1"/>
          </p:cNvSpPr>
          <p:nvPr>
            <p:ph idx="1"/>
          </p:nvPr>
        </p:nvSpPr>
        <p:spPr>
          <a:xfrm>
            <a:off x="6477270" y="1130846"/>
            <a:ext cx="4974771" cy="4351338"/>
          </a:xfrm>
        </p:spPr>
        <p:txBody>
          <a:bodyPr>
            <a:normAutofit/>
          </a:bodyPr>
          <a:lstStyle/>
          <a:p>
            <a:pPr>
              <a:lnSpc>
                <a:spcPct val="100000"/>
              </a:lnSpc>
            </a:pPr>
            <a:r>
              <a:rPr lang="en-US" sz="1800"/>
              <a:t>Beginning from the early 20th century to the present day, there is a large increase in the average runtime of movies. This trend suggests a shift in filmmaking practices, possibly influenced by changes in audience preferences, storytelling techniques, or advancements in technology allowing for more extensive narratives. Additionally, while there are changes and outliers in movie runtimes across different decades, the overall trajectory points towards a steady increase, indicating a significant evolution in the duration of cinematic experiences over the last century.</a:t>
            </a:r>
          </a:p>
        </p:txBody>
      </p:sp>
    </p:spTree>
    <p:extLst>
      <p:ext uri="{BB962C8B-B14F-4D97-AF65-F5344CB8AC3E}">
        <p14:creationId xmlns:p14="http://schemas.microsoft.com/office/powerpoint/2010/main" val="428775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descr="A graph showing the growth of a number of years&#10;&#10;Description automatically generated with medium confidence">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38" y="1408393"/>
            <a:ext cx="7626723" cy="5084482"/>
          </a:xfrm>
          <a:prstGeom prst="rect">
            <a:avLst/>
          </a:prstGeom>
        </p:spPr>
      </p:pic>
      <p:sp>
        <p:nvSpPr>
          <p:cNvPr id="9" name="TextBox 8">
            <a:extLst>
              <a:ext uri="{FF2B5EF4-FFF2-40B4-BE49-F238E27FC236}">
                <a16:creationId xmlns:a16="http://schemas.microsoft.com/office/drawing/2014/main" id="{106ACB53-17F3-664F-553D-AC5FD0E73342}"/>
              </a:ext>
            </a:extLst>
          </p:cNvPr>
          <p:cNvSpPr txBox="1"/>
          <p:nvPr/>
        </p:nvSpPr>
        <p:spPr>
          <a:xfrm>
            <a:off x="7801161" y="1690688"/>
            <a:ext cx="3930650" cy="1754326"/>
          </a:xfrm>
          <a:prstGeom prst="rect">
            <a:avLst/>
          </a:prstGeom>
          <a:noFill/>
        </p:spPr>
        <p:txBody>
          <a:bodyPr wrap="square" rtlCol="0">
            <a:spAutoFit/>
          </a:bodyPr>
          <a:lstStyle/>
          <a:p>
            <a:r>
              <a:rPr lang="en-US"/>
              <a:t>Looking at the average runtime of movies released over the past century, we can see a significant upward trend. This suggests that, on average, movies have indeed become longer over time.</a:t>
            </a:r>
            <a:endParaRPr lang="en-US" dirty="0"/>
          </a:p>
        </p:txBody>
      </p:sp>
      <p:pic>
        <p:nvPicPr>
          <p:cNvPr id="4100" name="Picture 4" descr="Coming Soon Movie Stock Vector Illustration and Royalty Free Coming Soon Movie  Clipart">
            <a:extLst>
              <a:ext uri="{FF2B5EF4-FFF2-40B4-BE49-F238E27FC236}">
                <a16:creationId xmlns:a16="http://schemas.microsoft.com/office/drawing/2014/main" id="{7071F427-C091-EEF5-C0D2-49AD9248D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4881" y="3835800"/>
            <a:ext cx="2243209" cy="2243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76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832" y="1408393"/>
            <a:ext cx="7626722" cy="5084482"/>
          </a:xfrm>
          <a:prstGeom prst="rect">
            <a:avLst/>
          </a:prstGeom>
        </p:spPr>
      </p:pic>
      <p:sp>
        <p:nvSpPr>
          <p:cNvPr id="3" name="TextBox 2">
            <a:extLst>
              <a:ext uri="{FF2B5EF4-FFF2-40B4-BE49-F238E27FC236}">
                <a16:creationId xmlns:a16="http://schemas.microsoft.com/office/drawing/2014/main" id="{49F86618-4AD6-A545-B626-9ECDA545DDC9}"/>
              </a:ext>
            </a:extLst>
          </p:cNvPr>
          <p:cNvSpPr txBox="1"/>
          <p:nvPr/>
        </p:nvSpPr>
        <p:spPr>
          <a:xfrm>
            <a:off x="7760074" y="1690688"/>
            <a:ext cx="3905250" cy="923330"/>
          </a:xfrm>
          <a:prstGeom prst="rect">
            <a:avLst/>
          </a:prstGeom>
          <a:noFill/>
        </p:spPr>
        <p:txBody>
          <a:bodyPr wrap="square" rtlCol="0">
            <a:spAutoFit/>
          </a:bodyPr>
          <a:lstStyle/>
          <a:p>
            <a:r>
              <a:rPr lang="en-US" dirty="0"/>
              <a:t>The correlation between both factors is 0.49, which is a weak to moderate correlation.</a:t>
            </a:r>
          </a:p>
        </p:txBody>
      </p:sp>
      <p:sp>
        <p:nvSpPr>
          <p:cNvPr id="8" name="TextBox 7">
            <a:extLst>
              <a:ext uri="{FF2B5EF4-FFF2-40B4-BE49-F238E27FC236}">
                <a16:creationId xmlns:a16="http://schemas.microsoft.com/office/drawing/2014/main" id="{DEB37E43-F5B3-0E15-A425-88E5D39CC5ED}"/>
              </a:ext>
            </a:extLst>
          </p:cNvPr>
          <p:cNvSpPr txBox="1"/>
          <p:nvPr/>
        </p:nvSpPr>
        <p:spPr>
          <a:xfrm>
            <a:off x="7760074" y="2833688"/>
            <a:ext cx="3905250" cy="1477328"/>
          </a:xfrm>
          <a:prstGeom prst="rect">
            <a:avLst/>
          </a:prstGeom>
          <a:noFill/>
        </p:spPr>
        <p:txBody>
          <a:bodyPr wrap="square" rtlCol="0">
            <a:spAutoFit/>
          </a:bodyPr>
          <a:lstStyle/>
          <a:p>
            <a:r>
              <a:rPr lang="en-US"/>
              <a:t>Along with a line of best fit, trends such as the overall increase in movie runtimes over time can be observed, along with any outliers or clusters of data points.</a:t>
            </a:r>
            <a:endParaRPr lang="en-US" dirty="0"/>
          </a:p>
        </p:txBody>
      </p:sp>
      <p:pic>
        <p:nvPicPr>
          <p:cNvPr id="5" name="Picture 4">
            <a:extLst>
              <a:ext uri="{FF2B5EF4-FFF2-40B4-BE49-F238E27FC236}">
                <a16:creationId xmlns:a16="http://schemas.microsoft.com/office/drawing/2014/main" id="{2FEBF508-B0EC-F605-EA72-78818CA678F0}"/>
              </a:ext>
            </a:extLst>
          </p:cNvPr>
          <p:cNvPicPr>
            <a:picLocks noChangeAspect="1"/>
          </p:cNvPicPr>
          <p:nvPr/>
        </p:nvPicPr>
        <p:blipFill rotWithShape="1">
          <a:blip r:embed="rId3"/>
          <a:srcRect l="1371"/>
          <a:stretch/>
        </p:blipFill>
        <p:spPr>
          <a:xfrm>
            <a:off x="8647794" y="4830365"/>
            <a:ext cx="1822766" cy="1143160"/>
          </a:xfrm>
          <a:prstGeom prst="rect">
            <a:avLst/>
          </a:prstGeom>
        </p:spPr>
      </p:pic>
    </p:spTree>
    <p:extLst>
      <p:ext uri="{BB962C8B-B14F-4D97-AF65-F5344CB8AC3E}">
        <p14:creationId xmlns:p14="http://schemas.microsoft.com/office/powerpoint/2010/main" val="42112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3D7F-50A7-A52E-9239-FB0D3FF21ED2}"/>
              </a:ext>
            </a:extLst>
          </p:cNvPr>
          <p:cNvSpPr>
            <a:spLocks noGrp="1"/>
          </p:cNvSpPr>
          <p:nvPr>
            <p:ph type="title"/>
          </p:nvPr>
        </p:nvSpPr>
        <p:spPr/>
        <p:txBody>
          <a:bodyPr/>
          <a:lstStyle/>
          <a:p>
            <a:r>
              <a:rPr lang="en-US" dirty="0"/>
              <a:t>Runtime/Year Analysis</a:t>
            </a:r>
          </a:p>
        </p:txBody>
      </p:sp>
      <p:pic>
        <p:nvPicPr>
          <p:cNvPr id="7" name="Picture 6">
            <a:extLst>
              <a:ext uri="{FF2B5EF4-FFF2-40B4-BE49-F238E27FC236}">
                <a16:creationId xmlns:a16="http://schemas.microsoft.com/office/drawing/2014/main" id="{EC2F0E7D-44CE-1F81-A0E3-EBB8223469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556" y="1385421"/>
            <a:ext cx="6779309" cy="5084482"/>
          </a:xfrm>
          <a:prstGeom prst="rect">
            <a:avLst/>
          </a:prstGeom>
        </p:spPr>
      </p:pic>
      <p:pic>
        <p:nvPicPr>
          <p:cNvPr id="4" name="Picture 3">
            <a:extLst>
              <a:ext uri="{FF2B5EF4-FFF2-40B4-BE49-F238E27FC236}">
                <a16:creationId xmlns:a16="http://schemas.microsoft.com/office/drawing/2014/main" id="{AF0C08EA-4C4B-30D1-FF38-5480C51DAFEC}"/>
              </a:ext>
            </a:extLst>
          </p:cNvPr>
          <p:cNvPicPr>
            <a:picLocks noChangeAspect="1"/>
          </p:cNvPicPr>
          <p:nvPr/>
        </p:nvPicPr>
        <p:blipFill>
          <a:blip r:embed="rId3"/>
          <a:stretch>
            <a:fillRect/>
          </a:stretch>
        </p:blipFill>
        <p:spPr>
          <a:xfrm>
            <a:off x="7861495" y="1690688"/>
            <a:ext cx="3505689" cy="847843"/>
          </a:xfrm>
          <a:prstGeom prst="rect">
            <a:avLst/>
          </a:prstGeom>
        </p:spPr>
      </p:pic>
      <p:sp>
        <p:nvSpPr>
          <p:cNvPr id="5" name="TextBox 4">
            <a:extLst>
              <a:ext uri="{FF2B5EF4-FFF2-40B4-BE49-F238E27FC236}">
                <a16:creationId xmlns:a16="http://schemas.microsoft.com/office/drawing/2014/main" id="{6CD25790-D0DE-629D-36D4-9281CE1CD1E0}"/>
              </a:ext>
            </a:extLst>
          </p:cNvPr>
          <p:cNvSpPr txBox="1"/>
          <p:nvPr/>
        </p:nvSpPr>
        <p:spPr>
          <a:xfrm>
            <a:off x="7464865" y="2888309"/>
            <a:ext cx="4298950" cy="2862322"/>
          </a:xfrm>
          <a:prstGeom prst="rect">
            <a:avLst/>
          </a:prstGeom>
          <a:noFill/>
        </p:spPr>
        <p:txBody>
          <a:bodyPr wrap="square" rtlCol="0">
            <a:spAutoFit/>
          </a:bodyPr>
          <a:lstStyle/>
          <a:p>
            <a:r>
              <a:rPr lang="en-US"/>
              <a:t>Based on the 1000 movies chosen, outliers are defined as films with durations below 14.5 minutes or above 154.5 minutes. These extreme values, while potentially reflecting unique artistic expressions or commercial strategies, should be interpreted cautiously to ensure an accurate understanding of movie runtime trends across different release years.</a:t>
            </a:r>
            <a:endParaRPr lang="en-US" dirty="0"/>
          </a:p>
        </p:txBody>
      </p:sp>
      <p:pic>
        <p:nvPicPr>
          <p:cNvPr id="6146" name="Picture 2" descr="Free Movie Clip Art Black And White, Download Free Movie Clip Art Black And  White png images, Free ClipArts on Clipart Library">
            <a:extLst>
              <a:ext uri="{FF2B5EF4-FFF2-40B4-BE49-F238E27FC236}">
                <a16:creationId xmlns:a16="http://schemas.microsoft.com/office/drawing/2014/main" id="{BDDF9F58-2772-C303-76BE-2A3AF9EE9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5102" y="399065"/>
            <a:ext cx="1788460" cy="986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8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F477-4286-3BA8-95FF-E919FA6F467B}"/>
              </a:ext>
            </a:extLst>
          </p:cNvPr>
          <p:cNvSpPr>
            <a:spLocks noGrp="1"/>
          </p:cNvSpPr>
          <p:nvPr>
            <p:ph type="title"/>
          </p:nvPr>
        </p:nvSpPr>
        <p:spPr/>
        <p:txBody>
          <a:bodyPr/>
          <a:lstStyle/>
          <a:p>
            <a:r>
              <a:rPr lang="en-US" dirty="0"/>
              <a:t>Summary of Analysis</a:t>
            </a:r>
          </a:p>
        </p:txBody>
      </p:sp>
      <p:sp>
        <p:nvSpPr>
          <p:cNvPr id="3" name="Content Placeholder 2">
            <a:extLst>
              <a:ext uri="{FF2B5EF4-FFF2-40B4-BE49-F238E27FC236}">
                <a16:creationId xmlns:a16="http://schemas.microsoft.com/office/drawing/2014/main" id="{2E2C0C84-D1CA-AA51-83FC-779C59E983C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5397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805F2D6A-509B-BE38-3CD1-489ECA0CD558}"/>
              </a:ext>
            </a:extLst>
          </p:cNvPr>
          <p:cNvSpPr>
            <a:spLocks noGrp="1"/>
          </p:cNvSpPr>
          <p:nvPr>
            <p:ph type="title"/>
          </p:nvPr>
        </p:nvSpPr>
        <p:spPr>
          <a:xfrm>
            <a:off x="2232252" y="633046"/>
            <a:ext cx="4463623" cy="1314996"/>
          </a:xfrm>
        </p:spPr>
        <p:txBody>
          <a:bodyPr anchor="b">
            <a:normAutofit/>
          </a:bodyPr>
          <a:lstStyle/>
          <a:p>
            <a:r>
              <a:rPr lang="en-US" dirty="0"/>
              <a:t>Project Scope</a:t>
            </a:r>
          </a:p>
        </p:txBody>
      </p:sp>
      <p:sp>
        <p:nvSpPr>
          <p:cNvPr id="13" name="Freeform: Shape 1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97247739-D4A3-5B49-FDAA-6F2DA94FBC47}"/>
              </a:ext>
            </a:extLst>
          </p:cNvPr>
          <p:cNvSpPr>
            <a:spLocks noGrp="1"/>
          </p:cNvSpPr>
          <p:nvPr>
            <p:ph idx="1"/>
          </p:nvPr>
        </p:nvSpPr>
        <p:spPr>
          <a:xfrm>
            <a:off x="381353" y="2882302"/>
            <a:ext cx="6531237" cy="3021320"/>
          </a:xfrm>
        </p:spPr>
        <p:txBody>
          <a:bodyPr>
            <a:normAutofit/>
          </a:bodyPr>
          <a:lstStyle/>
          <a:p>
            <a:pPr>
              <a:lnSpc>
                <a:spcPct val="100000"/>
              </a:lnSpc>
            </a:pPr>
            <a:r>
              <a:rPr lang="en-US" sz="2400" dirty="0"/>
              <a:t>What makes a movie successful?</a:t>
            </a:r>
          </a:p>
          <a:p>
            <a:pPr lvl="1">
              <a:lnSpc>
                <a:spcPct val="100000"/>
              </a:lnSpc>
            </a:pPr>
            <a:r>
              <a:rPr lang="en-US" sz="1800" dirty="0"/>
              <a:t>Genre analysis: What’s the most popular movie genre?</a:t>
            </a:r>
          </a:p>
          <a:p>
            <a:pPr lvl="1">
              <a:lnSpc>
                <a:spcPct val="100000"/>
              </a:lnSpc>
            </a:pPr>
            <a:r>
              <a:rPr lang="en-US" sz="1800" dirty="0"/>
              <a:t>Box Office analysis: What are the movie trends based on box office numbers?</a:t>
            </a:r>
          </a:p>
          <a:p>
            <a:pPr lvl="1">
              <a:lnSpc>
                <a:spcPct val="100000"/>
              </a:lnSpc>
            </a:pPr>
            <a:r>
              <a:rPr lang="en-US" sz="1800" dirty="0"/>
              <a:t>Movie Rating analysis: What the highest/lowest rated movies for both Metacritic and IMDb?</a:t>
            </a:r>
          </a:p>
          <a:p>
            <a:pPr lvl="1">
              <a:lnSpc>
                <a:spcPct val="100000"/>
              </a:lnSpc>
            </a:pPr>
            <a:r>
              <a:rPr lang="en-US" sz="1800" dirty="0"/>
              <a:t>Runtime/Year analysis: What is the correlation between runtime and the release year?</a:t>
            </a:r>
          </a:p>
        </p:txBody>
      </p:sp>
      <p:sp>
        <p:nvSpPr>
          <p:cNvPr id="17" name="Freeform: Shape 1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a:extLst>
              <a:ext uri="{FF2B5EF4-FFF2-40B4-BE49-F238E27FC236}">
                <a16:creationId xmlns:a16="http://schemas.microsoft.com/office/drawing/2014/main" id="{B4A9339A-1878-9010-D07C-7FF3117E3F93}"/>
              </a:ext>
            </a:extLst>
          </p:cNvPr>
          <p:cNvPicPr>
            <a:picLocks noChangeAspect="1"/>
          </p:cNvPicPr>
          <p:nvPr/>
        </p:nvPicPr>
        <p:blipFill rotWithShape="1">
          <a:blip r:embed="rId2"/>
          <a:srcRect r="5441" b="1"/>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2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5450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513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Freeform: Shape 1044">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805F2D6A-509B-BE38-3CD1-489ECA0CD558}"/>
              </a:ext>
            </a:extLst>
          </p:cNvPr>
          <p:cNvSpPr>
            <a:spLocks noGrp="1"/>
          </p:cNvSpPr>
          <p:nvPr>
            <p:ph type="title"/>
          </p:nvPr>
        </p:nvSpPr>
        <p:spPr>
          <a:xfrm>
            <a:off x="2232252" y="633046"/>
            <a:ext cx="4463623" cy="1314996"/>
          </a:xfrm>
        </p:spPr>
        <p:txBody>
          <a:bodyPr anchor="b">
            <a:normAutofit/>
          </a:bodyPr>
          <a:lstStyle/>
          <a:p>
            <a:r>
              <a:rPr lang="en-US" dirty="0"/>
              <a:t>Project Scope</a:t>
            </a:r>
          </a:p>
        </p:txBody>
      </p:sp>
      <p:sp>
        <p:nvSpPr>
          <p:cNvPr id="1047" name="Freeform: Shape 1046">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49" name="Freeform: Shape 1048">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97247739-D4A3-5B49-FDAA-6F2DA94FBC47}"/>
              </a:ext>
            </a:extLst>
          </p:cNvPr>
          <p:cNvSpPr>
            <a:spLocks noGrp="1"/>
          </p:cNvSpPr>
          <p:nvPr>
            <p:ph idx="1"/>
          </p:nvPr>
        </p:nvSpPr>
        <p:spPr>
          <a:xfrm>
            <a:off x="2232252" y="2125737"/>
            <a:ext cx="4463623" cy="4044463"/>
          </a:xfrm>
        </p:spPr>
        <p:txBody>
          <a:bodyPr>
            <a:normAutofit/>
          </a:bodyPr>
          <a:lstStyle/>
          <a:p>
            <a:r>
              <a:rPr lang="en-US" dirty="0"/>
              <a:t>Randomized list of a 1000 movies (CodeBeautify.org)</a:t>
            </a:r>
          </a:p>
          <a:p>
            <a:r>
              <a:rPr lang="en-US" dirty="0"/>
              <a:t>OMDB API used to pull movie data</a:t>
            </a:r>
          </a:p>
          <a:p>
            <a:endParaRPr lang="en-US" dirty="0"/>
          </a:p>
          <a:p>
            <a:endParaRPr lang="en-US" dirty="0"/>
          </a:p>
        </p:txBody>
      </p:sp>
      <p:sp>
        <p:nvSpPr>
          <p:cNvPr id="1051" name="Freeform: Shape 1050">
            <a:extLst>
              <a:ext uri="{FF2B5EF4-FFF2-40B4-BE49-F238E27FC236}">
                <a16:creationId xmlns:a16="http://schemas.microsoft.com/office/drawing/2014/main" id="{D9E00F87-86BE-4F3A-9141-35EC0659D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53" name="Freeform: Shape 1052">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5" name="Freeform: Shape 1054">
            <a:extLst>
              <a:ext uri="{FF2B5EF4-FFF2-40B4-BE49-F238E27FC236}">
                <a16:creationId xmlns:a16="http://schemas.microsoft.com/office/drawing/2014/main" id="{EBAF167C-3D30-4736-A6B7-5965437B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5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58" name="Freeform: Shape 105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038" name="Picture 14" descr="2,326 Movie Theater Clipart Images, Stock Photos, 3D objects - Clip Art  Library">
            <a:extLst>
              <a:ext uri="{FF2B5EF4-FFF2-40B4-BE49-F238E27FC236}">
                <a16:creationId xmlns:a16="http://schemas.microsoft.com/office/drawing/2014/main" id="{D96FF9E3-1749-0A00-D0E1-5500ACD868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5729" y="1948042"/>
            <a:ext cx="3962573" cy="297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2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E711-69B9-C3A7-B9C2-6A00B9EE7B6D}"/>
              </a:ext>
            </a:extLst>
          </p:cNvPr>
          <p:cNvSpPr>
            <a:spLocks noGrp="1"/>
          </p:cNvSpPr>
          <p:nvPr>
            <p:ph type="title"/>
          </p:nvPr>
        </p:nvSpPr>
        <p:spPr/>
        <p:txBody>
          <a:bodyPr/>
          <a:lstStyle/>
          <a:p>
            <a:r>
              <a:rPr lang="en-US" dirty="0"/>
              <a:t>Data Exploration &amp; Cleanup</a:t>
            </a:r>
          </a:p>
        </p:txBody>
      </p:sp>
      <p:sp>
        <p:nvSpPr>
          <p:cNvPr id="3" name="Content Placeholder 2">
            <a:extLst>
              <a:ext uri="{FF2B5EF4-FFF2-40B4-BE49-F238E27FC236}">
                <a16:creationId xmlns:a16="http://schemas.microsoft.com/office/drawing/2014/main" id="{4714B8AB-94A6-B4C9-FB67-D3AD00020162}"/>
              </a:ext>
            </a:extLst>
          </p:cNvPr>
          <p:cNvSpPr>
            <a:spLocks noGrp="1"/>
          </p:cNvSpPr>
          <p:nvPr>
            <p:ph idx="1"/>
          </p:nvPr>
        </p:nvSpPr>
        <p:spPr/>
        <p:txBody>
          <a:bodyPr/>
          <a:lstStyle/>
          <a:p>
            <a:r>
              <a:rPr lang="en-US" dirty="0"/>
              <a:t>Created main data frame with the following variables:</a:t>
            </a:r>
          </a:p>
          <a:p>
            <a:pPr lvl="1"/>
            <a:r>
              <a:rPr lang="en-US" dirty="0"/>
              <a:t>Movie Title, Genre, Runtime, Box Office ($), Metacritic Rating, IMDb Rating, and Release Year.</a:t>
            </a:r>
          </a:p>
          <a:p>
            <a:endParaRPr lang="en-US" dirty="0"/>
          </a:p>
        </p:txBody>
      </p:sp>
      <p:pic>
        <p:nvPicPr>
          <p:cNvPr id="5" name="Picture 4">
            <a:extLst>
              <a:ext uri="{FF2B5EF4-FFF2-40B4-BE49-F238E27FC236}">
                <a16:creationId xmlns:a16="http://schemas.microsoft.com/office/drawing/2014/main" id="{AD5375AA-D2E2-ADE8-15CE-EF55B81E7085}"/>
              </a:ext>
            </a:extLst>
          </p:cNvPr>
          <p:cNvPicPr>
            <a:picLocks noChangeAspect="1"/>
          </p:cNvPicPr>
          <p:nvPr/>
        </p:nvPicPr>
        <p:blipFill>
          <a:blip r:embed="rId2"/>
          <a:stretch>
            <a:fillRect/>
          </a:stretch>
        </p:blipFill>
        <p:spPr>
          <a:xfrm>
            <a:off x="1409635" y="3691218"/>
            <a:ext cx="9372730" cy="1862049"/>
          </a:xfrm>
          <a:prstGeom prst="rect">
            <a:avLst/>
          </a:prstGeom>
          <a:ln>
            <a:solidFill>
              <a:schemeClr val="tx1"/>
            </a:solidFill>
          </a:ln>
        </p:spPr>
      </p:pic>
      <p:pic>
        <p:nvPicPr>
          <p:cNvPr id="1034" name="Picture 10" descr="Free Movie Clip Art Black And White, Download Free Movie Clip Art Black And  White png images, Free ClipArts on Clipart Library">
            <a:extLst>
              <a:ext uri="{FF2B5EF4-FFF2-40B4-BE49-F238E27FC236}">
                <a16:creationId xmlns:a16="http://schemas.microsoft.com/office/drawing/2014/main" id="{FA4EDAF9-A7BF-84D0-9B34-9B315286C5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1559" y="174691"/>
            <a:ext cx="2636459" cy="17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84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55ABF3A-F289-3573-DB7F-A3D546B3248E}"/>
              </a:ext>
            </a:extLst>
          </p:cNvPr>
          <p:cNvPicPr>
            <a:picLocks noChangeAspect="1"/>
          </p:cNvPicPr>
          <p:nvPr/>
        </p:nvPicPr>
        <p:blipFill>
          <a:blip r:embed="rId2"/>
          <a:stretch>
            <a:fillRect/>
          </a:stretch>
        </p:blipFill>
        <p:spPr>
          <a:xfrm>
            <a:off x="1960380" y="4557839"/>
            <a:ext cx="8271240" cy="1426788"/>
          </a:xfrm>
          <a:prstGeom prst="rect">
            <a:avLst/>
          </a:prstGeom>
          <a:ln>
            <a:solidFill>
              <a:schemeClr val="tx1"/>
            </a:solidFill>
          </a:ln>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a:xfrm>
            <a:off x="740584" y="859808"/>
            <a:ext cx="3543197" cy="2878986"/>
          </a:xfrm>
        </p:spPr>
        <p:txBody>
          <a:bodyPr>
            <a:normAutofit/>
          </a:bodyPr>
          <a:lstStyle/>
          <a:p>
            <a:pPr algn="ctr"/>
            <a:r>
              <a:rPr lang="en-US" dirty="0"/>
              <a:t>Genre Analysis</a:t>
            </a:r>
            <a:endParaRPr lang="en-US"/>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tx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66E610D0-B3FA-B4E9-69B6-6BD296A19DB6}"/>
              </a:ext>
            </a:extLst>
          </p:cNvPr>
          <p:cNvSpPr>
            <a:spLocks noGrp="1"/>
          </p:cNvSpPr>
          <p:nvPr>
            <p:ph idx="1"/>
          </p:nvPr>
        </p:nvSpPr>
        <p:spPr>
          <a:xfrm>
            <a:off x="6477271" y="685805"/>
            <a:ext cx="4611536" cy="3531353"/>
          </a:xfrm>
        </p:spPr>
        <p:txBody>
          <a:bodyPr>
            <a:normAutofit fontScale="92500" lnSpcReduction="20000"/>
          </a:bodyPr>
          <a:lstStyle/>
          <a:p>
            <a:r>
              <a:rPr lang="en-US" dirty="0"/>
              <a:t>Additional data filtering needed to be done for my analyses; resulting in having to drop rows that have null values in either the 'Movie Title' or ' Box Office ($)'--going from 1000 records down to 326 records.</a:t>
            </a:r>
          </a:p>
        </p:txBody>
      </p:sp>
    </p:spTree>
    <p:extLst>
      <p:ext uri="{BB962C8B-B14F-4D97-AF65-F5344CB8AC3E}">
        <p14:creationId xmlns:p14="http://schemas.microsoft.com/office/powerpoint/2010/main" val="415008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p:txBody>
          <a:bodyPr/>
          <a:lstStyle/>
          <a:p>
            <a:r>
              <a:rPr lang="en-US" dirty="0"/>
              <a:t>Genre Analysis</a:t>
            </a:r>
          </a:p>
        </p:txBody>
      </p:sp>
      <p:pic>
        <p:nvPicPr>
          <p:cNvPr id="5" name="Picture 4" descr="A graph of a number of dots&#10;&#10;Description automatically generated with medium confidence">
            <a:extLst>
              <a:ext uri="{FF2B5EF4-FFF2-40B4-BE49-F238E27FC236}">
                <a16:creationId xmlns:a16="http://schemas.microsoft.com/office/drawing/2014/main" id="{C806CD01-0305-E633-DBFD-2CC365521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1690688"/>
            <a:ext cx="8306244" cy="4765979"/>
          </a:xfrm>
          <a:prstGeom prst="rect">
            <a:avLst/>
          </a:prstGeom>
        </p:spPr>
      </p:pic>
      <p:sp>
        <p:nvSpPr>
          <p:cNvPr id="3" name="TextBox 2">
            <a:extLst>
              <a:ext uri="{FF2B5EF4-FFF2-40B4-BE49-F238E27FC236}">
                <a16:creationId xmlns:a16="http://schemas.microsoft.com/office/drawing/2014/main" id="{4BE42243-CD16-1262-9FC1-959C2CAF7680}"/>
              </a:ext>
            </a:extLst>
          </p:cNvPr>
          <p:cNvSpPr txBox="1"/>
          <p:nvPr/>
        </p:nvSpPr>
        <p:spPr>
          <a:xfrm>
            <a:off x="9182100" y="2221847"/>
            <a:ext cx="2508250" cy="3139321"/>
          </a:xfrm>
          <a:prstGeom prst="rect">
            <a:avLst/>
          </a:prstGeom>
          <a:noFill/>
        </p:spPr>
        <p:txBody>
          <a:bodyPr wrap="square" rtlCol="0">
            <a:spAutoFit/>
          </a:bodyPr>
          <a:lstStyle/>
          <a:p>
            <a:r>
              <a:rPr lang="en-US" dirty="0"/>
              <a:t>The resulting upset plot shows us that the top performing movies tended include the 'Action' and/or 'Adventure' genres. In particular, the 'Action' genre was in included in 8 of the top 10 Genre combinations.</a:t>
            </a:r>
          </a:p>
        </p:txBody>
      </p:sp>
      <p:pic>
        <p:nvPicPr>
          <p:cNvPr id="8198" name="Picture 6" descr="Tim Steward (timsteward638) | Lights camera action, Light camera, Acting  auditions">
            <a:extLst>
              <a:ext uri="{FF2B5EF4-FFF2-40B4-BE49-F238E27FC236}">
                <a16:creationId xmlns:a16="http://schemas.microsoft.com/office/drawing/2014/main" id="{6240694E-34F5-F162-28D3-AFFE94344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553" y="196676"/>
            <a:ext cx="2151247" cy="166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707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5393-BE3F-CC41-F30C-BE176A7975D2}"/>
              </a:ext>
            </a:extLst>
          </p:cNvPr>
          <p:cNvSpPr>
            <a:spLocks noGrp="1"/>
          </p:cNvSpPr>
          <p:nvPr>
            <p:ph type="title"/>
          </p:nvPr>
        </p:nvSpPr>
        <p:spPr/>
        <p:txBody>
          <a:bodyPr/>
          <a:lstStyle/>
          <a:p>
            <a:r>
              <a:rPr lang="en-US"/>
              <a:t>Genre Analysis</a:t>
            </a:r>
            <a:endParaRPr lang="en-US" dirty="0"/>
          </a:p>
        </p:txBody>
      </p:sp>
      <p:pic>
        <p:nvPicPr>
          <p:cNvPr id="4" name="Picture 3" descr="A pie chart with text on it&#10;&#10;Description automatically generated">
            <a:extLst>
              <a:ext uri="{FF2B5EF4-FFF2-40B4-BE49-F238E27FC236}">
                <a16:creationId xmlns:a16="http://schemas.microsoft.com/office/drawing/2014/main" id="{9E62CD2A-1C2B-628E-7A33-BD67C41B4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80" y="1690688"/>
            <a:ext cx="7929020" cy="4425235"/>
          </a:xfrm>
          <a:prstGeom prst="rect">
            <a:avLst/>
          </a:prstGeom>
        </p:spPr>
      </p:pic>
      <p:sp>
        <p:nvSpPr>
          <p:cNvPr id="3" name="TextBox 2">
            <a:extLst>
              <a:ext uri="{FF2B5EF4-FFF2-40B4-BE49-F238E27FC236}">
                <a16:creationId xmlns:a16="http://schemas.microsoft.com/office/drawing/2014/main" id="{B3CCE2B9-8427-C0C4-2509-BACDAB16998D}"/>
              </a:ext>
            </a:extLst>
          </p:cNvPr>
          <p:cNvSpPr txBox="1"/>
          <p:nvPr/>
        </p:nvSpPr>
        <p:spPr>
          <a:xfrm>
            <a:off x="8201211" y="1027906"/>
            <a:ext cx="3009900" cy="2308324"/>
          </a:xfrm>
          <a:prstGeom prst="rect">
            <a:avLst/>
          </a:prstGeom>
          <a:noFill/>
        </p:spPr>
        <p:txBody>
          <a:bodyPr wrap="square" rtlCol="0">
            <a:spAutoFit/>
          </a:bodyPr>
          <a:lstStyle/>
          <a:p>
            <a:r>
              <a:rPr lang="en-US"/>
              <a:t>The resulting pie chart shows that the non-Action based movies only make up a share of 15.3% of Box Office revenue for the Top 10 movie genre combinations.</a:t>
            </a:r>
          </a:p>
          <a:p>
            <a:endParaRPr lang="en-US" dirty="0"/>
          </a:p>
        </p:txBody>
      </p:sp>
      <p:pic>
        <p:nvPicPr>
          <p:cNvPr id="9220" name="Picture 4" descr="director chair clipart 10 free Cliparts | Download images on Clipground 2024">
            <a:extLst>
              <a:ext uri="{FF2B5EF4-FFF2-40B4-BE49-F238E27FC236}">
                <a16:creationId xmlns:a16="http://schemas.microsoft.com/office/drawing/2014/main" id="{FD7589AB-86C5-6E04-144C-8D2E41FD81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68"/>
          <a:stretch/>
        </p:blipFill>
        <p:spPr bwMode="auto">
          <a:xfrm>
            <a:off x="9170055" y="3658959"/>
            <a:ext cx="1816191" cy="197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Freeform: Shape 10248">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251" name="Freeform: Shape 10250">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253" name="Freeform: Shape 1025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255" name="Freeform: Shape 1025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a:xfrm>
            <a:off x="1861854" y="633046"/>
            <a:ext cx="4834021" cy="1314996"/>
          </a:xfrm>
        </p:spPr>
        <p:txBody>
          <a:bodyPr anchor="b">
            <a:normAutofit/>
          </a:bodyPr>
          <a:lstStyle/>
          <a:p>
            <a:r>
              <a:rPr lang="en-US" dirty="0"/>
              <a:t>Box Office Analysis</a:t>
            </a:r>
          </a:p>
        </p:txBody>
      </p:sp>
      <p:sp>
        <p:nvSpPr>
          <p:cNvPr id="3" name="Content Placeholder 2">
            <a:extLst>
              <a:ext uri="{FF2B5EF4-FFF2-40B4-BE49-F238E27FC236}">
                <a16:creationId xmlns:a16="http://schemas.microsoft.com/office/drawing/2014/main" id="{BAEF9C35-DEDC-034E-A09B-CB8020EC8ED5}"/>
              </a:ext>
            </a:extLst>
          </p:cNvPr>
          <p:cNvSpPr>
            <a:spLocks noGrp="1"/>
          </p:cNvSpPr>
          <p:nvPr>
            <p:ph idx="1"/>
          </p:nvPr>
        </p:nvSpPr>
        <p:spPr>
          <a:xfrm>
            <a:off x="1861854" y="2125737"/>
            <a:ext cx="4834021" cy="4044463"/>
          </a:xfrm>
        </p:spPr>
        <p:txBody>
          <a:bodyPr>
            <a:normAutofit fontScale="62500" lnSpcReduction="20000"/>
          </a:bodyPr>
          <a:lstStyle/>
          <a:p>
            <a:r>
              <a:rPr lang="en-US" dirty="0"/>
              <a:t>The highest grossing movie is Star Wars: Episode III - Revenge of the Sith making about $380 million, which is about $100 million above the second highest movie.</a:t>
            </a:r>
          </a:p>
          <a:p>
            <a:r>
              <a:rPr lang="en-US" dirty="0"/>
              <a:t>The lowest grossing movie is Trojan War making about $309.  </a:t>
            </a:r>
          </a:p>
          <a:p>
            <a:r>
              <a:rPr lang="en-US" dirty="0"/>
              <a:t>You can see there might be some outliers affecting this data.</a:t>
            </a:r>
          </a:p>
          <a:p>
            <a:r>
              <a:rPr lang="en-US" dirty="0"/>
              <a:t>There are a variety of reasons that these movies could have succeeded or failed, such as different movie studios, different directors, who the actors are, or the year they were released. </a:t>
            </a:r>
          </a:p>
        </p:txBody>
      </p:sp>
      <p:pic>
        <p:nvPicPr>
          <p:cNvPr id="10242" name="Picture 2" descr="Movie cartoon box office Royalty Free Vector Image">
            <a:extLst>
              <a:ext uri="{FF2B5EF4-FFF2-40B4-BE49-F238E27FC236}">
                <a16:creationId xmlns:a16="http://schemas.microsoft.com/office/drawing/2014/main" id="{CEA59949-2385-113E-C2ED-AF03A5303C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06" t="6274" r="16611" b="14020"/>
          <a:stretch/>
        </p:blipFill>
        <p:spPr bwMode="auto">
          <a:xfrm>
            <a:off x="8175379" y="1200223"/>
            <a:ext cx="3132908" cy="4072815"/>
          </a:xfrm>
          <a:prstGeom prst="rect">
            <a:avLst/>
          </a:prstGeom>
          <a:noFill/>
          <a:extLst>
            <a:ext uri="{909E8E84-426E-40DD-AFC4-6F175D3DCCD1}">
              <a14:hiddenFill xmlns:a14="http://schemas.microsoft.com/office/drawing/2010/main">
                <a:solidFill>
                  <a:srgbClr val="FFFFFF"/>
                </a:solidFill>
              </a14:hiddenFill>
            </a:ext>
          </a:extLst>
        </p:spPr>
      </p:pic>
      <p:grpSp>
        <p:nvGrpSpPr>
          <p:cNvPr id="1025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258" name="Freeform: Shape 1025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59" name="Freeform: Shape 1025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0" name="Freeform: Shape 1025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1" name="Freeform: Shape 1026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2" name="Freeform: Shape 1026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432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338-CE2B-A0EE-EF71-8A985273C39B}"/>
              </a:ext>
            </a:extLst>
          </p:cNvPr>
          <p:cNvSpPr>
            <a:spLocks noGrp="1"/>
          </p:cNvSpPr>
          <p:nvPr>
            <p:ph type="title"/>
          </p:nvPr>
        </p:nvSpPr>
        <p:spPr/>
        <p:txBody>
          <a:bodyPr/>
          <a:lstStyle/>
          <a:p>
            <a:r>
              <a:rPr lang="en-US" dirty="0"/>
              <a:t>Box Office Analysis</a:t>
            </a:r>
          </a:p>
        </p:txBody>
      </p:sp>
      <p:pic>
        <p:nvPicPr>
          <p:cNvPr id="7" name="Picture 6" descr="A graph showing the highest crossing movies&#10;&#10;Description automatically generated">
            <a:extLst>
              <a:ext uri="{FF2B5EF4-FFF2-40B4-BE49-F238E27FC236}">
                <a16:creationId xmlns:a16="http://schemas.microsoft.com/office/drawing/2014/main" id="{87B9E3E0-531C-5A86-93F9-81A3F1EBF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613" y="1809388"/>
            <a:ext cx="8506774" cy="3239224"/>
          </a:xfrm>
          <a:prstGeom prst="rect">
            <a:avLst/>
          </a:prstGeom>
          <a:ln>
            <a:solidFill>
              <a:schemeClr val="tx1"/>
            </a:solidFill>
          </a:ln>
        </p:spPr>
      </p:pic>
    </p:spTree>
    <p:extLst>
      <p:ext uri="{BB962C8B-B14F-4D97-AF65-F5344CB8AC3E}">
        <p14:creationId xmlns:p14="http://schemas.microsoft.com/office/powerpoint/2010/main" val="3099539802"/>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980</TotalTime>
  <Words>819</Words>
  <Application>Microsoft Office PowerPoint</Application>
  <PresentationFormat>Widescreen</PresentationFormat>
  <Paragraphs>53</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Avenir Next LT Pro</vt:lpstr>
      <vt:lpstr>FunkyShapesVTI</vt:lpstr>
      <vt:lpstr>Really cool movie title</vt:lpstr>
      <vt:lpstr>Project Scope</vt:lpstr>
      <vt:lpstr>Project Scope</vt:lpstr>
      <vt:lpstr>Data Exploration &amp; Cleanup</vt:lpstr>
      <vt:lpstr>Genre Analysis</vt:lpstr>
      <vt:lpstr>Genre Analysis</vt:lpstr>
      <vt:lpstr>Genre Analysis</vt:lpstr>
      <vt:lpstr>Box Office Analysis</vt:lpstr>
      <vt:lpstr>Box Office Analysis</vt:lpstr>
      <vt:lpstr>Box Office Analysis</vt:lpstr>
      <vt:lpstr>Box Office Analysis</vt:lpstr>
      <vt:lpstr>Rating Analysis: Metacritic vs. IMDb</vt:lpstr>
      <vt:lpstr>Rating Analysis: Metacritic vs. IMDb</vt:lpstr>
      <vt:lpstr>Rating Analysis: Metacritic vs. IMDb</vt:lpstr>
      <vt:lpstr>Runtime/Year Analysis</vt:lpstr>
      <vt:lpstr>Runtime/Year Analysis</vt:lpstr>
      <vt:lpstr>Runtime/Year Analysis</vt:lpstr>
      <vt:lpstr>Runtime/Year Analysis</vt:lpstr>
      <vt:lpstr>Summary of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Really cool movie title</dc:title>
  <dc:creator>Bri Beyer</dc:creator>
  <cp:lastModifiedBy>Bri Beyer</cp:lastModifiedBy>
  <cp:revision>9</cp:revision>
  <dcterms:created xsi:type="dcterms:W3CDTF">2024-05-13T01:13:26Z</dcterms:created>
  <dcterms:modified xsi:type="dcterms:W3CDTF">2024-05-15T23:34:23Z</dcterms:modified>
</cp:coreProperties>
</file>